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7" r:id="rId4"/>
    <p:sldId id="282" r:id="rId5"/>
    <p:sldId id="270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3" r:id="rId17"/>
    <p:sldId id="28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074" y="-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E855-61DC-4925-AC4B-A1D2DA9FB522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2ECE-EACE-4072-A629-B8AD2E26B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E855-61DC-4925-AC4B-A1D2DA9FB522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2ECE-EACE-4072-A629-B8AD2E26B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E855-61DC-4925-AC4B-A1D2DA9FB522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2ECE-EACE-4072-A629-B8AD2E26B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E855-61DC-4925-AC4B-A1D2DA9FB522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2ECE-EACE-4072-A629-B8AD2E26B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E855-61DC-4925-AC4B-A1D2DA9FB522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2ECE-EACE-4072-A629-B8AD2E26B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E855-61DC-4925-AC4B-A1D2DA9FB522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2ECE-EACE-4072-A629-B8AD2E26B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E855-61DC-4925-AC4B-A1D2DA9FB522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2ECE-EACE-4072-A629-B8AD2E26B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E855-61DC-4925-AC4B-A1D2DA9FB522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2ECE-EACE-4072-A629-B8AD2E26B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E855-61DC-4925-AC4B-A1D2DA9FB522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2ECE-EACE-4072-A629-B8AD2E26B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E855-61DC-4925-AC4B-A1D2DA9FB522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2ECE-EACE-4072-A629-B8AD2E26B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E855-61DC-4925-AC4B-A1D2DA9FB522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2ECE-EACE-4072-A629-B8AD2E26B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2E855-61DC-4925-AC4B-A1D2DA9FB522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72ECE-EACE-4072-A629-B8AD2E26B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Окислительно</a:t>
            </a:r>
            <a:r>
              <a:rPr lang="ru-RU" b="1" dirty="0" smtClean="0"/>
              <a:t>  – восстановительные реакции.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056" y="4509120"/>
            <a:ext cx="3560440" cy="1752600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005064"/>
            <a:ext cx="172819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      1. Определите степени окисления всех атомов в соединениях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    1 вариант                                                          2 вариант</a:t>
            </a:r>
            <a:endParaRPr lang="ru-RU" dirty="0"/>
          </a:p>
          <a:p>
            <a:r>
              <a:rPr lang="ru-RU" dirty="0"/>
              <a:t>а</a:t>
            </a:r>
            <a:r>
              <a:rPr lang="en-US" dirty="0"/>
              <a:t>)   KNO</a:t>
            </a:r>
            <a:r>
              <a:rPr lang="en-US" baseline="-25000" dirty="0"/>
              <a:t>2</a:t>
            </a:r>
            <a:r>
              <a:rPr lang="en-US" dirty="0"/>
              <a:t>                                                         </a:t>
            </a:r>
            <a:r>
              <a:rPr lang="en-US" dirty="0" smtClean="0"/>
              <a:t>  </a:t>
            </a:r>
            <a:r>
              <a:rPr lang="ru-RU" dirty="0" smtClean="0"/>
              <a:t>    а</a:t>
            </a:r>
            <a:r>
              <a:rPr lang="en-US" dirty="0" smtClean="0"/>
              <a:t>) 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endParaRPr lang="ru-RU" dirty="0"/>
          </a:p>
          <a:p>
            <a:r>
              <a:rPr lang="ru-RU" dirty="0"/>
              <a:t>б</a:t>
            </a:r>
            <a:r>
              <a:rPr lang="en-US" dirty="0"/>
              <a:t>)   KMnO</a:t>
            </a:r>
            <a:r>
              <a:rPr lang="en-US" baseline="-25000" dirty="0"/>
              <a:t>4</a:t>
            </a:r>
            <a:r>
              <a:rPr lang="en-US" dirty="0"/>
              <a:t>                                                      </a:t>
            </a:r>
            <a:r>
              <a:rPr lang="en-US" dirty="0" smtClean="0"/>
              <a:t>      </a:t>
            </a:r>
            <a:r>
              <a:rPr lang="ru-RU" dirty="0"/>
              <a:t>б</a:t>
            </a:r>
            <a:r>
              <a:rPr lang="en-US" dirty="0" smtClean="0"/>
              <a:t>) </a:t>
            </a:r>
            <a:r>
              <a:rPr lang="en-US" dirty="0"/>
              <a:t>NH</a:t>
            </a:r>
            <a:r>
              <a:rPr lang="en-US" baseline="-25000" dirty="0"/>
              <a:t>3</a:t>
            </a:r>
            <a:endParaRPr lang="ru-RU" dirty="0"/>
          </a:p>
          <a:p>
            <a:r>
              <a:rPr lang="ru-RU" dirty="0"/>
              <a:t>в)   </a:t>
            </a:r>
            <a:r>
              <a:rPr lang="en-US" dirty="0" err="1"/>
              <a:t>NaH</a:t>
            </a:r>
            <a:r>
              <a:rPr lang="ru-RU" dirty="0"/>
              <a:t>                                                                  в</a:t>
            </a:r>
            <a:r>
              <a:rPr lang="ru-RU" dirty="0" smtClean="0"/>
              <a:t>)   </a:t>
            </a:r>
            <a:r>
              <a:rPr lang="en-US" dirty="0"/>
              <a:t>H</a:t>
            </a:r>
            <a:r>
              <a:rPr lang="ru-RU" baseline="-25000" dirty="0"/>
              <a:t>2</a:t>
            </a:r>
            <a:r>
              <a:rPr lang="en-US" dirty="0"/>
              <a:t>S</a:t>
            </a:r>
            <a:r>
              <a:rPr lang="ru-RU" dirty="0"/>
              <a:t>            </a:t>
            </a:r>
          </a:p>
          <a:p>
            <a:r>
              <a:rPr lang="ru-RU" dirty="0"/>
              <a:t>г)    </a:t>
            </a:r>
            <a:r>
              <a:rPr lang="en-US" dirty="0" err="1"/>
              <a:t>FeCL</a:t>
            </a:r>
            <a:r>
              <a:rPr lang="ru-RU" baseline="-25000" dirty="0" smtClean="0"/>
              <a:t>3                                                                                            </a:t>
            </a:r>
            <a:r>
              <a:rPr lang="ru-RU" dirty="0" smtClean="0"/>
              <a:t> </a:t>
            </a:r>
            <a:r>
              <a:rPr lang="ru-RU" dirty="0"/>
              <a:t>г)  </a:t>
            </a:r>
            <a:r>
              <a:rPr lang="en-US" dirty="0"/>
              <a:t>KCLO</a:t>
            </a:r>
            <a:r>
              <a:rPr lang="ru-RU" baseline="-25000" dirty="0"/>
              <a:t>3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д) </a:t>
            </a:r>
            <a:r>
              <a:rPr lang="en-US" dirty="0" smtClean="0"/>
              <a:t> Cl</a:t>
            </a:r>
            <a:r>
              <a:rPr lang="en-US" sz="2400" dirty="0" smtClean="0"/>
              <a:t>2</a:t>
            </a:r>
            <a:r>
              <a:rPr lang="en-US" dirty="0" smtClean="0"/>
              <a:t>O</a:t>
            </a:r>
            <a:r>
              <a:rPr lang="en-US" sz="2400" dirty="0" smtClean="0"/>
              <a:t>7                                                                                       </a:t>
            </a:r>
            <a:r>
              <a:rPr lang="ru-RU" sz="2400" dirty="0" smtClean="0"/>
              <a:t>д) </a:t>
            </a:r>
            <a:r>
              <a:rPr lang="en-US" sz="3300" dirty="0" smtClean="0"/>
              <a:t>K </a:t>
            </a:r>
            <a:r>
              <a:rPr lang="en-US" sz="2400" dirty="0" smtClean="0"/>
              <a:t>2</a:t>
            </a:r>
            <a:r>
              <a:rPr lang="en-US" sz="3300" dirty="0" smtClean="0"/>
              <a:t>Cr</a:t>
            </a:r>
            <a:r>
              <a:rPr lang="en-US" sz="2400" dirty="0" smtClean="0"/>
              <a:t>2</a:t>
            </a:r>
            <a:r>
              <a:rPr lang="en-US" sz="3300" dirty="0" smtClean="0"/>
              <a:t>O</a:t>
            </a:r>
            <a:r>
              <a:rPr lang="en-US" sz="2400" dirty="0" smtClean="0"/>
              <a:t>7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933056"/>
            <a:ext cx="2088232" cy="2055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Задание</a:t>
            </a:r>
            <a:r>
              <a:rPr lang="en-US" b="1" dirty="0" smtClean="0"/>
              <a:t> 2</a:t>
            </a:r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Среди </a:t>
            </a:r>
            <a:r>
              <a:rPr lang="ru-RU" dirty="0"/>
              <a:t>перечисленных реакций  укажите те реакции, которые являются </a:t>
            </a:r>
            <a:r>
              <a:rPr lang="ru-RU" dirty="0" err="1"/>
              <a:t>окислительно</a:t>
            </a:r>
            <a:r>
              <a:rPr lang="ru-RU" dirty="0"/>
              <a:t>- восстановительными</a:t>
            </a:r>
            <a:r>
              <a:rPr lang="ru-RU" dirty="0" smtClean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 </a:t>
            </a:r>
            <a:r>
              <a:rPr lang="ru-RU" dirty="0" smtClean="0"/>
              <a:t>вариант</a:t>
            </a:r>
            <a:endParaRPr lang="ru-RU" dirty="0"/>
          </a:p>
          <a:p>
            <a:r>
              <a:rPr lang="ru-RU" dirty="0"/>
              <a:t>а</a:t>
            </a:r>
            <a:r>
              <a:rPr lang="en-US" dirty="0"/>
              <a:t>) 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+BaCl</a:t>
            </a:r>
            <a:r>
              <a:rPr lang="en-US" baseline="-25000" dirty="0"/>
              <a:t>2</a:t>
            </a:r>
            <a:r>
              <a:rPr lang="en-US" dirty="0"/>
              <a:t>→BaSO</a:t>
            </a:r>
            <a:r>
              <a:rPr lang="en-US" baseline="-25000" dirty="0"/>
              <a:t>4</a:t>
            </a:r>
            <a:r>
              <a:rPr lang="en-US" dirty="0"/>
              <a:t> + 2HCL</a:t>
            </a:r>
            <a:endParaRPr lang="ru-RU" dirty="0"/>
          </a:p>
          <a:p>
            <a:r>
              <a:rPr lang="ru-RU" dirty="0"/>
              <a:t>б</a:t>
            </a:r>
            <a:r>
              <a:rPr lang="en-US" dirty="0"/>
              <a:t>) </a:t>
            </a:r>
            <a:r>
              <a:rPr lang="en-US" dirty="0" err="1"/>
              <a:t>Pb</a:t>
            </a:r>
            <a:r>
              <a:rPr lang="en-US" dirty="0"/>
              <a:t>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+Zn→Zn(NO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 + </a:t>
            </a:r>
            <a:r>
              <a:rPr lang="en-US" dirty="0" err="1" smtClean="0"/>
              <a:t>Pb</a:t>
            </a:r>
            <a:endParaRPr lang="ru-RU" dirty="0" smtClean="0"/>
          </a:p>
          <a:p>
            <a:r>
              <a:rPr lang="ru-RU" dirty="0" smtClean="0"/>
              <a:t>2 вариант</a:t>
            </a:r>
            <a:endParaRPr lang="ru-RU" dirty="0"/>
          </a:p>
          <a:p>
            <a:r>
              <a:rPr lang="ru-RU" dirty="0"/>
              <a:t>а</a:t>
            </a:r>
            <a:r>
              <a:rPr lang="en-US" dirty="0" smtClean="0"/>
              <a:t>) </a:t>
            </a:r>
            <a:r>
              <a:rPr lang="en-US" dirty="0" err="1"/>
              <a:t>Pb</a:t>
            </a:r>
            <a:r>
              <a:rPr lang="en-US" dirty="0"/>
              <a:t>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 + 2HCL →PbCL</a:t>
            </a:r>
            <a:r>
              <a:rPr lang="en-US" baseline="-25000" dirty="0"/>
              <a:t>2</a:t>
            </a:r>
            <a:r>
              <a:rPr lang="en-US" dirty="0"/>
              <a:t> + 2HNO</a:t>
            </a:r>
            <a:r>
              <a:rPr lang="en-US" baseline="-25000" dirty="0"/>
              <a:t>3</a:t>
            </a:r>
            <a:endParaRPr lang="ru-RU" dirty="0"/>
          </a:p>
          <a:p>
            <a:r>
              <a:rPr lang="ru-RU" dirty="0"/>
              <a:t>б</a:t>
            </a:r>
            <a:r>
              <a:rPr lang="ru-RU" dirty="0" smtClean="0"/>
              <a:t>) </a:t>
            </a:r>
            <a:r>
              <a:rPr lang="ru-RU" dirty="0"/>
              <a:t>2</a:t>
            </a:r>
            <a:r>
              <a:rPr lang="en-US" dirty="0"/>
              <a:t>H</a:t>
            </a:r>
            <a:r>
              <a:rPr lang="ru-RU" baseline="-25000" dirty="0"/>
              <a:t>2</a:t>
            </a:r>
            <a:r>
              <a:rPr lang="en-US" dirty="0"/>
              <a:t>S</a:t>
            </a:r>
            <a:r>
              <a:rPr lang="ru-RU" dirty="0"/>
              <a:t> + 3</a:t>
            </a:r>
            <a:r>
              <a:rPr lang="en-US" dirty="0"/>
              <a:t>O</a:t>
            </a:r>
            <a:r>
              <a:rPr lang="ru-RU" baseline="-25000" dirty="0"/>
              <a:t>2</a:t>
            </a:r>
            <a:r>
              <a:rPr lang="ru-RU" dirty="0"/>
              <a:t>→ 3</a:t>
            </a:r>
            <a:r>
              <a:rPr lang="en-US" dirty="0"/>
              <a:t>S</a:t>
            </a:r>
            <a:r>
              <a:rPr lang="ru-RU" dirty="0"/>
              <a:t> + 2</a:t>
            </a:r>
            <a:r>
              <a:rPr lang="en-US" dirty="0"/>
              <a:t>H</a:t>
            </a:r>
            <a:r>
              <a:rPr lang="ru-RU" baseline="-25000" dirty="0"/>
              <a:t>2</a:t>
            </a:r>
            <a:r>
              <a:rPr lang="en-US" dirty="0"/>
              <a:t>O</a:t>
            </a:r>
            <a:r>
              <a:rPr lang="ru-RU" dirty="0"/>
              <a:t>     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2924944"/>
            <a:ext cx="191435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3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54586561"/>
              </p:ext>
            </p:extLst>
          </p:nvPr>
        </p:nvGraphicFramePr>
        <p:xfrm>
          <a:off x="457200" y="1600200"/>
          <a:ext cx="822960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133056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                    1 вариант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Установите соответствие между изменением степени окисления атома серы и схемой превращения вещества. Запишите цифры без пробелов и запятых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СХЕМА ПРЕВРАЩЕНИЙ</a:t>
                      </a:r>
                    </a:p>
                    <a:p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A) H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+ O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 SO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2 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H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Б) H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+ Na → Na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+ H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+ H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В) SO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+ Br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+ H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→ H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</a:t>
                      </a:r>
                      <a:r>
                        <a:rPr lang="pt-BR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+ HBr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ИЗМЕНЕНИЕ СТЕПЕНИ ОКИСЛЕНИЯ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 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</a:t>
                      </a:r>
                      <a:r>
                        <a:rPr lang="pt-BR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+4 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→ Э</a:t>
                      </a:r>
                      <a:r>
                        <a:rPr lang="pt-BR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 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</a:t>
                      </a:r>
                      <a:r>
                        <a:rPr lang="pt-BR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 Э</a:t>
                      </a:r>
                      <a:r>
                        <a:rPr lang="pt-BR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 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</a:t>
                      </a:r>
                      <a:r>
                        <a:rPr lang="pt-BR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</a:t>
                      </a: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 Э</a:t>
                      </a:r>
                      <a:r>
                        <a:rPr lang="pt-BR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</a:t>
                      </a:r>
                      <a:r>
                        <a:rPr lang="ru-RU" sz="2000" dirty="0" smtClean="0"/>
                        <a:t>2 вариант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Установите соответствие между схемой превращения и изменением степени окисления </a:t>
                      </a:r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окислителя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в ней.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СХЕМА ПРЕВРАЩЕНИЙ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 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</a:t>
                      </a:r>
                      <a:r>
                        <a:rPr lang="ru-RU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+ 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ru-RU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MnO</a:t>
                      </a:r>
                      <a:r>
                        <a:rPr lang="ru-RU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 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KMnO</a:t>
                      </a:r>
                      <a:r>
                        <a:rPr lang="ru-RU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+ 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KCl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NH</a:t>
                      </a:r>
                      <a:r>
                        <a:rPr lang="en-US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 + KNO</a:t>
                      </a:r>
                      <a:r>
                        <a:rPr lang="en-US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KCl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N</a:t>
                      </a:r>
                      <a:r>
                        <a:rPr lang="en-US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+ H</a:t>
                      </a:r>
                      <a:r>
                        <a:rPr lang="en-US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HI + FeCl</a:t>
                      </a:r>
                      <a:r>
                        <a:rPr lang="en-US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 FeCl</a:t>
                      </a:r>
                      <a:r>
                        <a:rPr lang="en-US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+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HCl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I</a:t>
                      </a:r>
                      <a:r>
                        <a:rPr lang="en-US" sz="1800" b="1" kern="1200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ИЗМЕНЕНИЕ СТЕПЕНИ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ОКИСЛЕНИЯ ОКИСЛИТЕЛЯ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→ Э</a:t>
                      </a:r>
                      <a:r>
                        <a:rPr lang="ru-RU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02411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Окисление  и восстановление – взаимосвязанные процессы. Число электронов, отданных окислителем в ОВР, всегда равно числу электронов, принятых восстановителем.</a:t>
            </a:r>
          </a:p>
          <a:p>
            <a:r>
              <a:rPr lang="ru-RU" dirty="0"/>
              <a:t>       При составлении ОВР используется метод электронного баланса. Метод основан на сравнении степеней окисления атомов в исходных веществах и продуктах реакции. Основное требование при составлении уравнений этим методом: число отданных электронов должно быть равно числу принятых электронов. Рассмотрим, как составляется электронный баланс, (алгоритм).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Метод электронного баланса.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Метод электронного баланса.</a:t>
            </a:r>
            <a:endParaRPr lang="ru-RU" dirty="0"/>
          </a:p>
          <a:p>
            <a:r>
              <a:rPr lang="ru-RU" b="1" dirty="0"/>
              <a:t>Пример:  </a:t>
            </a:r>
            <a:r>
              <a:rPr lang="ru-RU" dirty="0"/>
              <a:t> Используя метод электронного баланса, расставьте коэффициенты в  уравнении  химической реакции:</a:t>
            </a:r>
          </a:p>
          <a:p>
            <a:r>
              <a:rPr lang="en-US" dirty="0"/>
              <a:t>AL</a:t>
            </a:r>
            <a:r>
              <a:rPr lang="ru-RU" dirty="0"/>
              <a:t> +</a:t>
            </a:r>
            <a:r>
              <a:rPr lang="en-US" dirty="0"/>
              <a:t>HCL</a:t>
            </a:r>
            <a:r>
              <a:rPr lang="ru-RU" dirty="0"/>
              <a:t> → </a:t>
            </a:r>
            <a:r>
              <a:rPr lang="en-US" dirty="0"/>
              <a:t>ALCL</a:t>
            </a:r>
            <a:r>
              <a:rPr lang="ru-RU" baseline="-25000" dirty="0"/>
              <a:t>3</a:t>
            </a:r>
            <a:r>
              <a:rPr lang="ru-RU" dirty="0"/>
              <a:t> +</a:t>
            </a:r>
            <a:r>
              <a:rPr lang="en-US" dirty="0"/>
              <a:t>H</a:t>
            </a:r>
            <a:r>
              <a:rPr lang="ru-RU" baseline="-25000" dirty="0"/>
              <a:t>2</a:t>
            </a:r>
            <a:endParaRPr lang="ru-RU" dirty="0"/>
          </a:p>
          <a:p>
            <a:r>
              <a:rPr lang="ru-RU" dirty="0"/>
              <a:t>Определите окислитель и восстановитель.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Решение 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Записать схему реакции, например: </a:t>
            </a:r>
            <a:r>
              <a:rPr lang="en-US" dirty="0"/>
              <a:t>AL</a:t>
            </a:r>
            <a:r>
              <a:rPr lang="ru-RU" dirty="0"/>
              <a:t> +</a:t>
            </a:r>
            <a:r>
              <a:rPr lang="en-US" dirty="0"/>
              <a:t>HCL</a:t>
            </a:r>
            <a:r>
              <a:rPr lang="ru-RU" dirty="0"/>
              <a:t> → </a:t>
            </a:r>
            <a:r>
              <a:rPr lang="en-US" dirty="0"/>
              <a:t>ALCL</a:t>
            </a:r>
            <a:r>
              <a:rPr lang="ru-RU" baseline="-25000" dirty="0"/>
              <a:t>3</a:t>
            </a:r>
            <a:r>
              <a:rPr lang="ru-RU" dirty="0"/>
              <a:t> +</a:t>
            </a:r>
            <a:r>
              <a:rPr lang="en-US" dirty="0"/>
              <a:t>H</a:t>
            </a:r>
            <a:r>
              <a:rPr lang="ru-RU" baseline="-25000" dirty="0"/>
              <a:t>2</a:t>
            </a:r>
            <a:endParaRPr lang="ru-RU" dirty="0" smtClean="0"/>
          </a:p>
          <a:p>
            <a:pPr lvl="0"/>
            <a:r>
              <a:rPr lang="ru-RU" dirty="0"/>
              <a:t>Определите степени окисления элементов и найти элементы, которые изменяют степени окисления: </a:t>
            </a:r>
            <a:r>
              <a:rPr lang="en-US" dirty="0"/>
              <a:t>AL</a:t>
            </a:r>
            <a:r>
              <a:rPr lang="ru-RU" baseline="30000" dirty="0"/>
              <a:t>0 </a:t>
            </a:r>
            <a:r>
              <a:rPr lang="ru-RU" dirty="0"/>
              <a:t>+</a:t>
            </a:r>
            <a:r>
              <a:rPr lang="en-US" dirty="0"/>
              <a:t>H</a:t>
            </a:r>
            <a:r>
              <a:rPr lang="ru-RU" baseline="30000" dirty="0"/>
              <a:t>+1</a:t>
            </a:r>
            <a:r>
              <a:rPr lang="en-US" dirty="0"/>
              <a:t>CL</a:t>
            </a:r>
            <a:r>
              <a:rPr lang="ru-RU" baseline="30000" dirty="0"/>
              <a:t>-1</a:t>
            </a:r>
            <a:r>
              <a:rPr lang="ru-RU" dirty="0"/>
              <a:t> → </a:t>
            </a:r>
            <a:r>
              <a:rPr lang="en-US" dirty="0"/>
              <a:t>AL</a:t>
            </a:r>
            <a:r>
              <a:rPr lang="ru-RU" baseline="30000" dirty="0"/>
              <a:t>+3</a:t>
            </a:r>
            <a:r>
              <a:rPr lang="en-US" dirty="0"/>
              <a:t>CL</a:t>
            </a:r>
            <a:r>
              <a:rPr lang="ru-RU" baseline="-25000" dirty="0"/>
              <a:t>3</a:t>
            </a:r>
            <a:r>
              <a:rPr lang="ru-RU" baseline="30000" dirty="0"/>
              <a:t>-1</a:t>
            </a:r>
            <a:r>
              <a:rPr lang="ru-RU" dirty="0"/>
              <a:t> +</a:t>
            </a:r>
            <a:r>
              <a:rPr lang="en-US" dirty="0"/>
              <a:t>H</a:t>
            </a:r>
            <a:r>
              <a:rPr lang="ru-RU" baseline="-25000" dirty="0"/>
              <a:t>2</a:t>
            </a:r>
            <a:r>
              <a:rPr lang="ru-RU" dirty="0"/>
              <a:t>0</a:t>
            </a:r>
            <a:endParaRPr lang="ru-RU" dirty="0" smtClean="0"/>
          </a:p>
          <a:p>
            <a:r>
              <a:rPr lang="ru-RU" dirty="0"/>
              <a:t>3. Написать уравнение процессов окисления и восстановления обязательно учитывать количество атомов элементов, участвующих в процессах:</a:t>
            </a:r>
          </a:p>
          <a:p>
            <a:r>
              <a:rPr lang="ru-RU" dirty="0"/>
              <a:t>АL</a:t>
            </a:r>
            <a:r>
              <a:rPr lang="ru-RU" baseline="30000" dirty="0"/>
              <a:t>0</a:t>
            </a:r>
            <a:r>
              <a:rPr lang="ru-RU" dirty="0"/>
              <a:t> -3</a:t>
            </a:r>
            <a:r>
              <a:rPr lang="en-US" dirty="0"/>
              <a:t>e</a:t>
            </a:r>
            <a:r>
              <a:rPr lang="ru-RU" dirty="0"/>
              <a:t> = </a:t>
            </a:r>
            <a:r>
              <a:rPr lang="en-US" dirty="0"/>
              <a:t>AL</a:t>
            </a:r>
            <a:r>
              <a:rPr lang="ru-RU" baseline="30000" dirty="0"/>
              <a:t>+3</a:t>
            </a:r>
            <a:endParaRPr lang="ru-RU" dirty="0"/>
          </a:p>
          <a:p>
            <a:r>
              <a:rPr lang="ru-RU" dirty="0"/>
              <a:t>2</a:t>
            </a:r>
            <a:r>
              <a:rPr lang="en-US" dirty="0"/>
              <a:t>H</a:t>
            </a:r>
            <a:r>
              <a:rPr lang="ru-RU" baseline="30000" dirty="0"/>
              <a:t>+1</a:t>
            </a:r>
            <a:r>
              <a:rPr lang="ru-RU" dirty="0"/>
              <a:t>+2</a:t>
            </a:r>
            <a:r>
              <a:rPr lang="en-US" dirty="0"/>
              <a:t>e</a:t>
            </a:r>
            <a:r>
              <a:rPr lang="ru-RU" dirty="0"/>
              <a:t>=</a:t>
            </a:r>
            <a:r>
              <a:rPr lang="en-US" dirty="0"/>
              <a:t>H</a:t>
            </a:r>
            <a:r>
              <a:rPr lang="ru-RU" baseline="-25000" dirty="0"/>
              <a:t>2</a:t>
            </a:r>
            <a:r>
              <a:rPr lang="ru-RU" baseline="30000" dirty="0"/>
              <a:t>0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Решение 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4. Уравнять число  отданных и принятых электронов и определить коэффициенты при окислителе и восстановителе.</a:t>
            </a:r>
          </a:p>
          <a:p>
            <a:r>
              <a:rPr lang="ru-RU" dirty="0"/>
              <a:t>АL</a:t>
            </a:r>
            <a:r>
              <a:rPr lang="ru-RU" baseline="30000" dirty="0"/>
              <a:t>0</a:t>
            </a:r>
            <a:r>
              <a:rPr lang="ru-RU" dirty="0"/>
              <a:t> -3</a:t>
            </a:r>
            <a:r>
              <a:rPr lang="en-US" dirty="0"/>
              <a:t>e</a:t>
            </a:r>
            <a:r>
              <a:rPr lang="ru-RU" dirty="0"/>
              <a:t> = </a:t>
            </a:r>
            <a:r>
              <a:rPr lang="en-US" dirty="0"/>
              <a:t>AL</a:t>
            </a:r>
            <a:r>
              <a:rPr lang="ru-RU" baseline="30000" dirty="0"/>
              <a:t>+3  </a:t>
            </a:r>
            <a:r>
              <a:rPr lang="ru-RU" dirty="0"/>
              <a:t>|2-процесс окисления А</a:t>
            </a:r>
            <a:r>
              <a:rPr lang="en-US" dirty="0"/>
              <a:t>L </a:t>
            </a:r>
            <a:r>
              <a:rPr lang="ru-RU" baseline="30000" dirty="0"/>
              <a:t>0 </a:t>
            </a:r>
            <a:r>
              <a:rPr lang="ru-RU" dirty="0"/>
              <a:t>-восстановитель</a:t>
            </a:r>
          </a:p>
          <a:p>
            <a:r>
              <a:rPr lang="ru-RU" dirty="0"/>
              <a:t>2</a:t>
            </a:r>
            <a:r>
              <a:rPr lang="en-US" dirty="0"/>
              <a:t>H</a:t>
            </a:r>
            <a:r>
              <a:rPr lang="ru-RU" baseline="30000" dirty="0"/>
              <a:t>+1</a:t>
            </a:r>
            <a:r>
              <a:rPr lang="ru-RU" dirty="0"/>
              <a:t>+2</a:t>
            </a:r>
            <a:r>
              <a:rPr lang="en-US" dirty="0"/>
              <a:t>e</a:t>
            </a:r>
            <a:r>
              <a:rPr lang="ru-RU" dirty="0"/>
              <a:t>=</a:t>
            </a:r>
            <a:r>
              <a:rPr lang="en-US" dirty="0"/>
              <a:t>H</a:t>
            </a:r>
            <a:r>
              <a:rPr lang="ru-RU" baseline="-25000" dirty="0"/>
              <a:t>2</a:t>
            </a:r>
            <a:r>
              <a:rPr lang="ru-RU" baseline="30000" dirty="0"/>
              <a:t>0    </a:t>
            </a:r>
            <a:r>
              <a:rPr lang="ru-RU" dirty="0"/>
              <a:t>|3-процесс восстановления, </a:t>
            </a:r>
            <a:r>
              <a:rPr lang="en-US" dirty="0"/>
              <a:t>H</a:t>
            </a:r>
            <a:r>
              <a:rPr lang="ru-RU" baseline="30000" dirty="0"/>
              <a:t>+1 </a:t>
            </a:r>
            <a:r>
              <a:rPr lang="ru-RU" dirty="0"/>
              <a:t>– окислитель</a:t>
            </a:r>
          </a:p>
          <a:p>
            <a:r>
              <a:rPr lang="ru-RU" dirty="0"/>
              <a:t> </a:t>
            </a:r>
            <a:r>
              <a:rPr lang="ru-RU" dirty="0" smtClean="0"/>
              <a:t>-----------------------------------------------------------------</a:t>
            </a:r>
            <a:endParaRPr lang="ru-RU" dirty="0"/>
          </a:p>
          <a:p>
            <a:r>
              <a:rPr lang="ru-RU" dirty="0"/>
              <a:t>2 АL</a:t>
            </a:r>
            <a:r>
              <a:rPr lang="ru-RU" baseline="30000" dirty="0"/>
              <a:t>0</a:t>
            </a:r>
            <a:r>
              <a:rPr lang="ru-RU" dirty="0"/>
              <a:t>+6Н</a:t>
            </a:r>
            <a:r>
              <a:rPr lang="ru-RU" baseline="30000" dirty="0"/>
              <a:t>+1</a:t>
            </a:r>
            <a:r>
              <a:rPr lang="ru-RU" dirty="0"/>
              <a:t> = 2 АL</a:t>
            </a:r>
            <a:r>
              <a:rPr lang="ru-RU" baseline="30000" dirty="0"/>
              <a:t>+3</a:t>
            </a:r>
            <a:r>
              <a:rPr lang="ru-RU" dirty="0"/>
              <a:t> +3Н</a:t>
            </a:r>
            <a:r>
              <a:rPr lang="ru-RU" baseline="-25000" dirty="0"/>
              <a:t>2</a:t>
            </a:r>
            <a:r>
              <a:rPr lang="ru-RU" baseline="30000" dirty="0"/>
              <a:t>0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5. Перенести  полученные коэффициенты с учетом числа атомов элементов, участвующих в процессах, в молекулярное уравнение и, используя закон сохранения массы, уравнять его.</a:t>
            </a:r>
          </a:p>
          <a:p>
            <a:r>
              <a:rPr lang="ru-RU" dirty="0"/>
              <a:t>2</a:t>
            </a:r>
            <a:r>
              <a:rPr lang="en-US" dirty="0"/>
              <a:t>AL</a:t>
            </a:r>
            <a:r>
              <a:rPr lang="ru-RU" dirty="0"/>
              <a:t> +6</a:t>
            </a:r>
            <a:r>
              <a:rPr lang="en-US" dirty="0"/>
              <a:t>HCL</a:t>
            </a:r>
            <a:r>
              <a:rPr lang="ru-RU" dirty="0"/>
              <a:t> → 2</a:t>
            </a:r>
            <a:r>
              <a:rPr lang="en-US" dirty="0"/>
              <a:t>ALCL</a:t>
            </a:r>
            <a:r>
              <a:rPr lang="ru-RU" baseline="-25000" dirty="0"/>
              <a:t>3</a:t>
            </a:r>
            <a:r>
              <a:rPr lang="ru-RU" dirty="0"/>
              <a:t> +3</a:t>
            </a:r>
            <a:r>
              <a:rPr lang="en-US" dirty="0"/>
              <a:t>H</a:t>
            </a:r>
            <a:r>
              <a:rPr lang="ru-RU" baseline="-25000" dirty="0"/>
              <a:t>2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Проверить число атомов каждого элемента в левой и правой частях уравнения:</a:t>
            </a:r>
          </a:p>
          <a:p>
            <a:r>
              <a:rPr lang="ru-RU" dirty="0"/>
              <a:t>В левой </a:t>
            </a:r>
            <a:r>
              <a:rPr lang="ru-RU" dirty="0" smtClean="0"/>
              <a:t>части                       правой части</a:t>
            </a:r>
            <a:endParaRPr lang="ru-RU" dirty="0"/>
          </a:p>
          <a:p>
            <a:r>
              <a:rPr lang="ru-RU" dirty="0"/>
              <a:t>2 атома </a:t>
            </a:r>
            <a:r>
              <a:rPr lang="en-US" dirty="0"/>
              <a:t>AL</a:t>
            </a:r>
            <a:r>
              <a:rPr lang="ru-RU" dirty="0"/>
              <a:t>               </a:t>
            </a:r>
            <a:r>
              <a:rPr lang="ru-RU" dirty="0" smtClean="0"/>
              <a:t>     </a:t>
            </a:r>
            <a:r>
              <a:rPr lang="ru-RU" dirty="0"/>
              <a:t>=                </a:t>
            </a:r>
            <a:r>
              <a:rPr lang="ru-RU" dirty="0" smtClean="0"/>
              <a:t>  </a:t>
            </a:r>
            <a:r>
              <a:rPr lang="ru-RU" dirty="0"/>
              <a:t>2 атома </a:t>
            </a:r>
            <a:r>
              <a:rPr lang="en-US" dirty="0"/>
              <a:t>AL</a:t>
            </a:r>
            <a:r>
              <a:rPr lang="ru-RU" dirty="0"/>
              <a:t>;</a:t>
            </a:r>
          </a:p>
          <a:p>
            <a:r>
              <a:rPr lang="ru-RU" dirty="0"/>
              <a:t>6 атомов Н                  </a:t>
            </a:r>
            <a:r>
              <a:rPr lang="ru-RU" dirty="0" smtClean="0"/>
              <a:t> </a:t>
            </a:r>
            <a:r>
              <a:rPr lang="ru-RU" dirty="0"/>
              <a:t>=                  </a:t>
            </a:r>
            <a:r>
              <a:rPr lang="ru-RU" dirty="0" smtClean="0"/>
              <a:t>6 </a:t>
            </a:r>
            <a:r>
              <a:rPr lang="ru-RU" dirty="0"/>
              <a:t>атомов Н</a:t>
            </a:r>
          </a:p>
          <a:p>
            <a:r>
              <a:rPr lang="ru-RU" dirty="0"/>
              <a:t>6 атомов </a:t>
            </a:r>
            <a:r>
              <a:rPr lang="en-US" dirty="0" smtClean="0"/>
              <a:t>CL</a:t>
            </a:r>
            <a:r>
              <a:rPr lang="ru-RU" dirty="0" smtClean="0"/>
              <a:t>                  =                  6 атомов </a:t>
            </a:r>
            <a:r>
              <a:rPr lang="en-US" dirty="0" smtClean="0"/>
              <a:t>CL</a:t>
            </a:r>
            <a:r>
              <a:rPr lang="ru-RU" dirty="0" smtClean="0"/>
              <a:t>    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Вывод:  реакция уравнена.</a:t>
            </a:r>
          </a:p>
          <a:p>
            <a:r>
              <a:rPr lang="ru-RU" dirty="0"/>
              <a:t>    Окисление всегда сопровождается восстановлением, восстановление окислением. Не бывает одного процесса без другого. ОВР – это единство двух противоположных процессов – окисления и восстановления.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Возникают трудности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 </a:t>
            </a:r>
            <a:endParaRPr lang="ru-RU" dirty="0"/>
          </a:p>
          <a:p>
            <a:r>
              <a:rPr lang="ru-RU" dirty="0" smtClean="0"/>
              <a:t>с </a:t>
            </a:r>
            <a:r>
              <a:rPr lang="ru-RU" dirty="0"/>
              <a:t>определением числа электронов и типа процесса (т.е. +</a:t>
            </a:r>
            <a:r>
              <a:rPr lang="ru-RU" dirty="0" err="1"/>
              <a:t>ē</a:t>
            </a:r>
            <a:r>
              <a:rPr lang="ru-RU" dirty="0"/>
              <a:t> или</a:t>
            </a:r>
          </a:p>
          <a:p>
            <a:r>
              <a:rPr lang="ru-RU" dirty="0"/>
              <a:t> – </a:t>
            </a:r>
            <a:r>
              <a:rPr lang="ru-RU" dirty="0" err="1"/>
              <a:t>ē</a:t>
            </a:r>
            <a:r>
              <a:rPr lang="ru-RU" dirty="0"/>
              <a:t>).   Например,   N </a:t>
            </a:r>
            <a:r>
              <a:rPr lang="ru-RU" baseline="30000" dirty="0"/>
              <a:t>+5</a:t>
            </a:r>
            <a:r>
              <a:rPr lang="ru-RU" dirty="0"/>
              <a:t> ? </a:t>
            </a:r>
            <a:r>
              <a:rPr lang="ru-RU" dirty="0" err="1"/>
              <a:t>хē</a:t>
            </a:r>
            <a:r>
              <a:rPr lang="ru-RU" dirty="0"/>
              <a:t> →N</a:t>
            </a:r>
            <a:r>
              <a:rPr lang="ru-RU" baseline="30000" dirty="0"/>
              <a:t>+2</a:t>
            </a:r>
            <a:endParaRPr lang="ru-RU" dirty="0"/>
          </a:p>
          <a:p>
            <a:r>
              <a:rPr lang="ru-RU" dirty="0"/>
              <a:t>Можно рекомендовать следующий прием: 5 – 2 = +3</a:t>
            </a:r>
          </a:p>
          <a:p>
            <a:r>
              <a:rPr lang="ru-RU" dirty="0"/>
              <a:t>Или алгебраическое уравнение, обозначив число электронов через х. электроны заряжены отрицательно, учтем это при составлении уравнения:</a:t>
            </a:r>
          </a:p>
          <a:p>
            <a:r>
              <a:rPr lang="ru-RU" dirty="0"/>
              <a:t>+5 + (-</a:t>
            </a:r>
            <a:r>
              <a:rPr lang="ru-RU" dirty="0" err="1"/>
              <a:t>х</a:t>
            </a:r>
            <a:r>
              <a:rPr lang="ru-RU" dirty="0"/>
              <a:t>) = +2</a:t>
            </a:r>
          </a:p>
          <a:p>
            <a:r>
              <a:rPr lang="ru-RU" dirty="0"/>
              <a:t>+5 – 2 = </a:t>
            </a:r>
            <a:r>
              <a:rPr lang="ru-RU" dirty="0" err="1"/>
              <a:t>х</a:t>
            </a:r>
            <a:endParaRPr lang="ru-RU" dirty="0"/>
          </a:p>
          <a:p>
            <a:r>
              <a:rPr lang="ru-RU" dirty="0"/>
              <a:t>Х = 3</a:t>
            </a:r>
          </a:p>
          <a:p>
            <a:r>
              <a:rPr lang="ru-RU" dirty="0"/>
              <a:t>Надо принять 3 электрона. Записываем это: </a:t>
            </a:r>
          </a:p>
          <a:p>
            <a:r>
              <a:rPr lang="ru-RU" b="1" dirty="0"/>
              <a:t>N </a:t>
            </a:r>
            <a:r>
              <a:rPr lang="ru-RU" b="1" baseline="30000" dirty="0"/>
              <a:t>+5</a:t>
            </a:r>
            <a:r>
              <a:rPr lang="ru-RU" b="1" dirty="0"/>
              <a:t> +3ē →N</a:t>
            </a:r>
            <a:r>
              <a:rPr lang="ru-RU" b="1" baseline="30000" dirty="0"/>
              <a:t>+2</a:t>
            </a:r>
            <a:r>
              <a:rPr lang="ru-RU" b="1" dirty="0"/>
              <a:t> окислитель (восстановитель).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Следующий пример: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N </a:t>
            </a:r>
            <a:r>
              <a:rPr lang="ru-RU" baseline="30000" dirty="0"/>
              <a:t>-5</a:t>
            </a:r>
            <a:r>
              <a:rPr lang="ru-RU" dirty="0"/>
              <a:t> ? </a:t>
            </a:r>
            <a:r>
              <a:rPr lang="ru-RU" dirty="0" err="1"/>
              <a:t>хē</a:t>
            </a:r>
            <a:r>
              <a:rPr lang="ru-RU" dirty="0"/>
              <a:t> →N</a:t>
            </a:r>
            <a:r>
              <a:rPr lang="ru-RU" baseline="30000" dirty="0"/>
              <a:t>+3</a:t>
            </a:r>
            <a:endParaRPr lang="ru-RU" dirty="0"/>
          </a:p>
          <a:p>
            <a:r>
              <a:rPr lang="ru-RU" dirty="0"/>
              <a:t>-2 + (-</a:t>
            </a:r>
            <a:r>
              <a:rPr lang="ru-RU" dirty="0" err="1"/>
              <a:t>х</a:t>
            </a:r>
            <a:r>
              <a:rPr lang="ru-RU" dirty="0"/>
              <a:t>) = +3</a:t>
            </a:r>
          </a:p>
          <a:p>
            <a:r>
              <a:rPr lang="ru-RU" dirty="0"/>
              <a:t>-2 + (-3) = </a:t>
            </a:r>
            <a:r>
              <a:rPr lang="ru-RU" dirty="0" err="1"/>
              <a:t>х</a:t>
            </a:r>
            <a:endParaRPr lang="ru-RU" dirty="0"/>
          </a:p>
          <a:p>
            <a:r>
              <a:rPr lang="ru-RU" dirty="0"/>
              <a:t>Х = -5</a:t>
            </a:r>
          </a:p>
          <a:p>
            <a:r>
              <a:rPr lang="ru-RU" b="1" dirty="0"/>
              <a:t>N </a:t>
            </a:r>
            <a:r>
              <a:rPr lang="ru-RU" b="1" baseline="30000" dirty="0"/>
              <a:t>-2</a:t>
            </a:r>
            <a:r>
              <a:rPr lang="ru-RU" b="1" dirty="0"/>
              <a:t> -5ē →N</a:t>
            </a:r>
            <a:r>
              <a:rPr lang="ru-RU" b="1" baseline="30000" dirty="0"/>
              <a:t>+3</a:t>
            </a:r>
            <a:r>
              <a:rPr lang="ru-RU" b="1" dirty="0"/>
              <a:t> восстановитель (окисляется).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Задание для закрепления.</a:t>
            </a:r>
            <a:r>
              <a:rPr lang="ru-RU" dirty="0"/>
              <a:t> 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/>
              <a:t>Рассмотрите следующие примеры:</a:t>
            </a:r>
          </a:p>
          <a:p>
            <a:r>
              <a:rPr lang="ru-RU" dirty="0"/>
              <a:t>а)  </a:t>
            </a:r>
            <a:r>
              <a:rPr lang="en-US" dirty="0"/>
              <a:t>S</a:t>
            </a:r>
            <a:r>
              <a:rPr lang="en-US" baseline="30000" dirty="0"/>
              <a:t>+6</a:t>
            </a:r>
            <a:r>
              <a:rPr lang="en-US" dirty="0"/>
              <a:t> →S</a:t>
            </a:r>
            <a:r>
              <a:rPr lang="en-US" baseline="30000" dirty="0"/>
              <a:t>0                                      </a:t>
            </a:r>
            <a:r>
              <a:rPr lang="ru-RU" dirty="0"/>
              <a:t>в)</a:t>
            </a:r>
            <a:r>
              <a:rPr lang="ru-RU" baseline="30000" dirty="0"/>
              <a:t>  </a:t>
            </a:r>
            <a:r>
              <a:rPr lang="en-US" dirty="0"/>
              <a:t>S</a:t>
            </a:r>
            <a:r>
              <a:rPr lang="en-US" baseline="30000" dirty="0"/>
              <a:t>+6</a:t>
            </a:r>
            <a:r>
              <a:rPr lang="en-US" dirty="0"/>
              <a:t>→S</a:t>
            </a:r>
            <a:r>
              <a:rPr lang="en-US" baseline="30000" dirty="0"/>
              <a:t>-2</a:t>
            </a:r>
            <a:endParaRPr lang="ru-RU" dirty="0"/>
          </a:p>
          <a:p>
            <a:pPr>
              <a:buNone/>
            </a:pPr>
            <a:r>
              <a:rPr lang="ru-RU" dirty="0" smtClean="0"/>
              <a:t>    </a:t>
            </a:r>
            <a:r>
              <a:rPr lang="en-US" dirty="0" smtClean="0"/>
              <a:t> </a:t>
            </a:r>
            <a:r>
              <a:rPr lang="ru-RU" dirty="0"/>
              <a:t>б) </a:t>
            </a:r>
            <a:r>
              <a:rPr lang="en-US" dirty="0"/>
              <a:t>S</a:t>
            </a:r>
            <a:r>
              <a:rPr lang="en-US" baseline="30000" dirty="0"/>
              <a:t>+4</a:t>
            </a:r>
            <a:r>
              <a:rPr lang="en-US" dirty="0"/>
              <a:t>→S</a:t>
            </a:r>
            <a:r>
              <a:rPr lang="en-US" baseline="30000" dirty="0"/>
              <a:t>-2                                       </a:t>
            </a:r>
            <a:r>
              <a:rPr lang="ru-RU" dirty="0"/>
              <a:t>г)</a:t>
            </a:r>
            <a:r>
              <a:rPr lang="ru-RU" baseline="30000" dirty="0"/>
              <a:t>  </a:t>
            </a:r>
            <a:r>
              <a:rPr lang="en-US" dirty="0"/>
              <a:t>S</a:t>
            </a:r>
            <a:r>
              <a:rPr lang="en-US" baseline="30000" dirty="0"/>
              <a:t>+4</a:t>
            </a:r>
            <a:r>
              <a:rPr lang="en-US" dirty="0"/>
              <a:t>→S</a:t>
            </a:r>
            <a:r>
              <a:rPr lang="en-US" baseline="30000" dirty="0"/>
              <a:t>+6</a:t>
            </a:r>
            <a:endParaRPr lang="ru-RU" dirty="0"/>
          </a:p>
          <a:p>
            <a:pPr lvl="0"/>
            <a:r>
              <a:rPr lang="ru-RU" dirty="0"/>
              <a:t>Укажите окислитель и восстановитель в следующих реакциях.</a:t>
            </a:r>
          </a:p>
          <a:p>
            <a:r>
              <a:rPr lang="ru-RU" dirty="0"/>
              <a:t>а</a:t>
            </a:r>
            <a:r>
              <a:rPr lang="en-US" dirty="0"/>
              <a:t>) N</a:t>
            </a:r>
            <a:r>
              <a:rPr lang="en-US" baseline="-25000" dirty="0"/>
              <a:t>2</a:t>
            </a:r>
            <a:r>
              <a:rPr lang="en-US" dirty="0"/>
              <a:t> + O</a:t>
            </a:r>
            <a:r>
              <a:rPr lang="en-US" baseline="-25000" dirty="0"/>
              <a:t>2</a:t>
            </a:r>
            <a:r>
              <a:rPr lang="en-US" dirty="0"/>
              <a:t> →2NO                       </a:t>
            </a:r>
            <a:r>
              <a:rPr lang="en-US" dirty="0" smtClean="0"/>
              <a:t>   </a:t>
            </a:r>
            <a:r>
              <a:rPr lang="ru-RU" dirty="0"/>
              <a:t>б</a:t>
            </a:r>
            <a:r>
              <a:rPr lang="en-US" dirty="0"/>
              <a:t>) 2 F</a:t>
            </a:r>
            <a:r>
              <a:rPr lang="en-US" baseline="-25000" dirty="0"/>
              <a:t>2</a:t>
            </a:r>
            <a:r>
              <a:rPr lang="en-US" dirty="0"/>
              <a:t> + 7O</a:t>
            </a:r>
            <a:r>
              <a:rPr lang="en-US" baseline="-25000" dirty="0"/>
              <a:t>2</a:t>
            </a:r>
            <a:r>
              <a:rPr lang="en-US" dirty="0"/>
              <a:t> →2 F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7</a:t>
            </a:r>
            <a:endParaRPr lang="ru-RU" dirty="0"/>
          </a:p>
          <a:p>
            <a:r>
              <a:rPr lang="ru-RU" dirty="0"/>
              <a:t>в</a:t>
            </a:r>
            <a:r>
              <a:rPr lang="en-US" dirty="0"/>
              <a:t>) Fe + S → </a:t>
            </a:r>
            <a:r>
              <a:rPr lang="en-US" dirty="0" err="1"/>
              <a:t>FeS</a:t>
            </a:r>
            <a:r>
              <a:rPr lang="en-US" dirty="0"/>
              <a:t>                          </a:t>
            </a:r>
            <a:r>
              <a:rPr lang="en-US" dirty="0" smtClean="0"/>
              <a:t>   </a:t>
            </a:r>
            <a:r>
              <a:rPr lang="ru-RU" dirty="0"/>
              <a:t>г</a:t>
            </a:r>
            <a:r>
              <a:rPr lang="en-US" dirty="0"/>
              <a:t>) S + O</a:t>
            </a:r>
            <a:r>
              <a:rPr lang="en-US" baseline="-25000" dirty="0"/>
              <a:t>2</a:t>
            </a:r>
            <a:r>
              <a:rPr lang="en-US" dirty="0"/>
              <a:t> → SO</a:t>
            </a:r>
            <a:r>
              <a:rPr lang="en-US" baseline="-25000" dirty="0"/>
              <a:t>2</a:t>
            </a:r>
            <a:endParaRPr lang="ru-RU" dirty="0"/>
          </a:p>
          <a:p>
            <a:r>
              <a:rPr lang="en-US" dirty="0"/>
              <a:t>            </a:t>
            </a:r>
            <a:r>
              <a:rPr lang="ru-RU" dirty="0" err="1"/>
              <a:t>д</a:t>
            </a:r>
            <a:r>
              <a:rPr lang="en-US" dirty="0"/>
              <a:t>) Cu + HNO</a:t>
            </a:r>
            <a:r>
              <a:rPr lang="en-US" baseline="-25000" dirty="0"/>
              <a:t>3</a:t>
            </a:r>
            <a:r>
              <a:rPr lang="en-US" dirty="0"/>
              <a:t> → Cu(NO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 + NO↑ +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endParaRPr lang="ru-RU" dirty="0"/>
          </a:p>
          <a:p>
            <a:r>
              <a:rPr lang="en-US" dirty="0"/>
              <a:t>            </a:t>
            </a:r>
            <a:r>
              <a:rPr lang="ru-RU" dirty="0"/>
              <a:t>ж</a:t>
            </a:r>
            <a:r>
              <a:rPr lang="en-US" dirty="0"/>
              <a:t>) Mg + 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→Mg SO</a:t>
            </a:r>
            <a:r>
              <a:rPr lang="en-US" baseline="-25000" dirty="0"/>
              <a:t>4</a:t>
            </a:r>
            <a:r>
              <a:rPr lang="en-US" dirty="0"/>
              <a:t>+ H</a:t>
            </a:r>
            <a:r>
              <a:rPr lang="en-US" baseline="-25000" dirty="0"/>
              <a:t>2</a:t>
            </a:r>
            <a:r>
              <a:rPr lang="en-US" dirty="0"/>
              <a:t>S ↑+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endParaRPr lang="ru-RU" dirty="0"/>
          </a:p>
          <a:p>
            <a:r>
              <a:rPr lang="en-US" baseline="-25000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Домашнее задание: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Учить параграф 3;</a:t>
            </a:r>
          </a:p>
          <a:p>
            <a:r>
              <a:rPr lang="ru-RU" dirty="0" smtClean="0"/>
              <a:t>Расставьте </a:t>
            </a:r>
            <a:r>
              <a:rPr lang="ru-RU" dirty="0"/>
              <a:t>коэффициенты </a:t>
            </a:r>
            <a:r>
              <a:rPr lang="en-US" dirty="0"/>
              <a:t>c</a:t>
            </a:r>
            <a:r>
              <a:rPr lang="ru-RU" dirty="0"/>
              <a:t> помощью  электронного баланса, укажите окислитель и восстановитель в следующих реакциях:</a:t>
            </a:r>
          </a:p>
          <a:p>
            <a:r>
              <a:rPr lang="en-US" dirty="0"/>
              <a:t>a) </a:t>
            </a:r>
            <a:r>
              <a:rPr lang="ru-RU" dirty="0"/>
              <a:t>К</a:t>
            </a:r>
            <a:r>
              <a:rPr lang="en-US" dirty="0"/>
              <a:t> + HCL→HCL + H</a:t>
            </a:r>
            <a:r>
              <a:rPr lang="en-US" baseline="-25000" dirty="0"/>
              <a:t>2</a:t>
            </a:r>
            <a:endParaRPr lang="ru-RU" dirty="0"/>
          </a:p>
          <a:p>
            <a:r>
              <a:rPr lang="ru-RU" dirty="0"/>
              <a:t>б</a:t>
            </a:r>
            <a:r>
              <a:rPr lang="en-US" dirty="0"/>
              <a:t>) N</a:t>
            </a:r>
            <a:r>
              <a:rPr lang="en-US" baseline="-25000" dirty="0"/>
              <a:t>2</a:t>
            </a:r>
            <a:r>
              <a:rPr lang="en-US" dirty="0"/>
              <a:t>+O</a:t>
            </a:r>
            <a:r>
              <a:rPr lang="en-US" baseline="-25000" dirty="0"/>
              <a:t>2</a:t>
            </a:r>
            <a:r>
              <a:rPr lang="en-US" dirty="0"/>
              <a:t> →N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endParaRPr lang="ru-RU" dirty="0"/>
          </a:p>
          <a:p>
            <a:r>
              <a:rPr lang="ru-RU" dirty="0"/>
              <a:t>в</a:t>
            </a:r>
            <a:r>
              <a:rPr lang="en-US" dirty="0"/>
              <a:t>) Zn + 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→ Zn SO</a:t>
            </a:r>
            <a:r>
              <a:rPr lang="en-US" baseline="-25000" dirty="0"/>
              <a:t>4</a:t>
            </a:r>
            <a:r>
              <a:rPr lang="en-US" dirty="0"/>
              <a:t>+ S↓ +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endParaRPr lang="ru-RU" dirty="0"/>
          </a:p>
          <a:p>
            <a:r>
              <a:rPr lang="ru-RU" dirty="0"/>
              <a:t>г</a:t>
            </a:r>
            <a:r>
              <a:rPr lang="en-US" dirty="0"/>
              <a:t>) Cu + HNO</a:t>
            </a:r>
            <a:r>
              <a:rPr lang="en-US" baseline="-25000" dirty="0"/>
              <a:t>3</a:t>
            </a:r>
            <a:r>
              <a:rPr lang="en-US" dirty="0"/>
              <a:t>  → Cu(NO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 + NO</a:t>
            </a:r>
            <a:r>
              <a:rPr lang="en-US" baseline="-25000" dirty="0"/>
              <a:t>2</a:t>
            </a:r>
            <a:r>
              <a:rPr lang="en-US" dirty="0"/>
              <a:t>↑ +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endParaRPr lang="ru-RU" dirty="0"/>
          </a:p>
          <a:p>
            <a:pPr>
              <a:buNone/>
            </a:pPr>
            <a:r>
              <a:rPr lang="en-US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«Дерево чувств»</a:t>
            </a:r>
            <a:endParaRPr lang="ru-RU" dirty="0"/>
          </a:p>
        </p:txBody>
      </p:sp>
      <p:pic>
        <p:nvPicPr>
          <p:cNvPr id="1026" name="Picture 2" descr="C:\Program Files (x86)\Microsoft Office\MEDIA\CAGCAT10\j0285444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336703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9653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СПАСИБО ЗА УРОК !</a:t>
            </a:r>
          </a:p>
          <a:p>
            <a:pPr marL="0" indent="0" algn="ctr">
              <a:buNone/>
            </a:pPr>
            <a:endParaRPr lang="ru-RU" sz="4000" dirty="0" smtClean="0"/>
          </a:p>
          <a:p>
            <a:pPr marL="0" indent="0" algn="ctr">
              <a:buNone/>
            </a:pPr>
            <a:endParaRPr lang="ru-RU" sz="4000"/>
          </a:p>
          <a:p>
            <a:pPr marL="0" indent="0" algn="ctr">
              <a:buNone/>
            </a:pPr>
            <a:r>
              <a:rPr lang="ru-RU" sz="4000" smtClean="0"/>
              <a:t>Желаю всем приятного дня.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37461040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</TotalTime>
  <Words>809</Words>
  <Application>Microsoft Office PowerPoint</Application>
  <PresentationFormat>Экран (4:3)</PresentationFormat>
  <Paragraphs>113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Окислительно  – восстановительные реакции.  </vt:lpstr>
      <vt:lpstr>Задание 1</vt:lpstr>
      <vt:lpstr>Задание 2 </vt:lpstr>
      <vt:lpstr>Задание 3</vt:lpstr>
      <vt:lpstr>Слайд 5</vt:lpstr>
      <vt:lpstr>Метод электронного баланса. </vt:lpstr>
      <vt:lpstr>Решение : </vt:lpstr>
      <vt:lpstr>Решение : </vt:lpstr>
      <vt:lpstr>Решение:</vt:lpstr>
      <vt:lpstr>Слайд 10</vt:lpstr>
      <vt:lpstr>Слайд 11</vt:lpstr>
      <vt:lpstr>Возникают трудности </vt:lpstr>
      <vt:lpstr>Следующий пример: </vt:lpstr>
      <vt:lpstr>Задание для закрепления.   </vt:lpstr>
      <vt:lpstr>Домашнее задание: </vt:lpstr>
      <vt:lpstr>«Дерево чувств»</vt:lpstr>
      <vt:lpstr>Слайд 17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Окислительно  – восстановительные реакции.  </dc:title>
  <dc:creator>Ирина Викторовна</dc:creator>
  <cp:lastModifiedBy>РОО</cp:lastModifiedBy>
  <cp:revision>15</cp:revision>
  <dcterms:created xsi:type="dcterms:W3CDTF">2013-10-27T20:37:03Z</dcterms:created>
  <dcterms:modified xsi:type="dcterms:W3CDTF">2017-02-11T06:13:40Z</dcterms:modified>
</cp:coreProperties>
</file>